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Fredoka" charset="1" panose="02000000000000000000"/>
      <p:regular r:id="rId17"/>
    </p:embeddedFont>
    <p:embeddedFont>
      <p:font typeface="Nunito Bold" charset="1" panose="000008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5841" y="8740298"/>
            <a:ext cx="20004189" cy="1104251"/>
            <a:chOff x="0" y="0"/>
            <a:chExt cx="5268593" cy="290832"/>
          </a:xfrm>
        </p:grpSpPr>
        <p:sp>
          <p:nvSpPr>
            <p:cNvPr name="Freeform 3" id="3"/>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4" id="4"/>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726408" y="6688773"/>
            <a:ext cx="3532892" cy="1625130"/>
          </a:xfrm>
          <a:custGeom>
            <a:avLst/>
            <a:gdLst/>
            <a:ahLst/>
            <a:cxnLst/>
            <a:rect r="r" b="b" t="t" l="l"/>
            <a:pathLst>
              <a:path h="1625130" w="3532892">
                <a:moveTo>
                  <a:pt x="0" y="0"/>
                </a:moveTo>
                <a:lnTo>
                  <a:pt x="3532892" y="0"/>
                </a:lnTo>
                <a:lnTo>
                  <a:pt x="3532892" y="1625130"/>
                </a:lnTo>
                <a:lnTo>
                  <a:pt x="0" y="1625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147139"/>
            <a:ext cx="11262203" cy="4128468"/>
          </a:xfrm>
          <a:prstGeom prst="rect">
            <a:avLst/>
          </a:prstGeom>
        </p:spPr>
        <p:txBody>
          <a:bodyPr anchor="t" rtlCol="false" tIns="0" lIns="0" bIns="0" rIns="0">
            <a:spAutoFit/>
          </a:bodyPr>
          <a:lstStyle/>
          <a:p>
            <a:pPr algn="ctr">
              <a:lnSpc>
                <a:spcPts val="11013"/>
              </a:lnSpc>
            </a:pPr>
            <a:r>
              <a:rPr lang="en-US" sz="7866">
                <a:solidFill>
                  <a:srgbClr val="000000"/>
                </a:solidFill>
                <a:latin typeface="Fredoka"/>
                <a:ea typeface="Fredoka"/>
                <a:cs typeface="Fredoka"/>
                <a:sym typeface="Fredoka"/>
              </a:rPr>
              <a:t>VIDEO CONTENT EXTRACTION AND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5841" y="8740298"/>
            <a:ext cx="20004189" cy="1104251"/>
            <a:chOff x="0" y="0"/>
            <a:chExt cx="5268593" cy="290832"/>
          </a:xfrm>
        </p:grpSpPr>
        <p:sp>
          <p:nvSpPr>
            <p:cNvPr name="Freeform 3" id="3"/>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4" id="4"/>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41531" y="6335142"/>
            <a:ext cx="1629549" cy="749592"/>
          </a:xfrm>
          <a:custGeom>
            <a:avLst/>
            <a:gdLst/>
            <a:ahLst/>
            <a:cxnLst/>
            <a:rect r="r" b="b" t="t" l="l"/>
            <a:pathLst>
              <a:path h="749592" w="1629549">
                <a:moveTo>
                  <a:pt x="0" y="0"/>
                </a:moveTo>
                <a:lnTo>
                  <a:pt x="1629548" y="0"/>
                </a:lnTo>
                <a:lnTo>
                  <a:pt x="1629548" y="749593"/>
                </a:lnTo>
                <a:lnTo>
                  <a:pt x="0" y="749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9004" y="524979"/>
            <a:ext cx="14616777" cy="7938915"/>
          </a:xfrm>
          <a:custGeom>
            <a:avLst/>
            <a:gdLst/>
            <a:ahLst/>
            <a:cxnLst/>
            <a:rect r="r" b="b" t="t" l="l"/>
            <a:pathLst>
              <a:path h="7938915" w="14616777">
                <a:moveTo>
                  <a:pt x="0" y="0"/>
                </a:moveTo>
                <a:lnTo>
                  <a:pt x="14616777" y="0"/>
                </a:lnTo>
                <a:lnTo>
                  <a:pt x="14616777" y="7938914"/>
                </a:lnTo>
                <a:lnTo>
                  <a:pt x="0" y="7938914"/>
                </a:lnTo>
                <a:lnTo>
                  <a:pt x="0" y="0"/>
                </a:lnTo>
                <a:close/>
              </a:path>
            </a:pathLst>
          </a:custGeom>
          <a:blipFill>
            <a:blip r:embed="rId4"/>
            <a:stretch>
              <a:fillRect l="0" t="-11333" r="0" b="-11333"/>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5841" y="8740298"/>
            <a:ext cx="20004189" cy="1104251"/>
            <a:chOff x="0" y="0"/>
            <a:chExt cx="5268593" cy="290832"/>
          </a:xfrm>
        </p:grpSpPr>
        <p:sp>
          <p:nvSpPr>
            <p:cNvPr name="Freeform 3" id="3"/>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4" id="4"/>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36780" y="4008644"/>
            <a:ext cx="15027031" cy="1747430"/>
            <a:chOff x="0" y="0"/>
            <a:chExt cx="3957737" cy="460228"/>
          </a:xfrm>
        </p:grpSpPr>
        <p:sp>
          <p:nvSpPr>
            <p:cNvPr name="Freeform 6" id="6"/>
            <p:cNvSpPr/>
            <p:nvPr/>
          </p:nvSpPr>
          <p:spPr>
            <a:xfrm flipH="false" flipV="false" rot="0">
              <a:off x="0" y="0"/>
              <a:ext cx="3957737" cy="460228"/>
            </a:xfrm>
            <a:custGeom>
              <a:avLst/>
              <a:gdLst/>
              <a:ahLst/>
              <a:cxnLst/>
              <a:rect r="r" b="b" t="t" l="l"/>
              <a:pathLst>
                <a:path h="460228" w="3957737">
                  <a:moveTo>
                    <a:pt x="26275" y="0"/>
                  </a:moveTo>
                  <a:lnTo>
                    <a:pt x="3931462" y="0"/>
                  </a:lnTo>
                  <a:cubicBezTo>
                    <a:pt x="3945973" y="0"/>
                    <a:pt x="3957737" y="11764"/>
                    <a:pt x="3957737" y="26275"/>
                  </a:cubicBezTo>
                  <a:lnTo>
                    <a:pt x="3957737" y="433953"/>
                  </a:lnTo>
                  <a:cubicBezTo>
                    <a:pt x="3957737" y="448465"/>
                    <a:pt x="3945973" y="460228"/>
                    <a:pt x="3931462" y="460228"/>
                  </a:cubicBezTo>
                  <a:lnTo>
                    <a:pt x="26275" y="460228"/>
                  </a:lnTo>
                  <a:cubicBezTo>
                    <a:pt x="11764" y="460228"/>
                    <a:pt x="0" y="448465"/>
                    <a:pt x="0" y="433953"/>
                  </a:cubicBezTo>
                  <a:lnTo>
                    <a:pt x="0" y="26275"/>
                  </a:lnTo>
                  <a:cubicBezTo>
                    <a:pt x="0" y="11764"/>
                    <a:pt x="11764" y="0"/>
                    <a:pt x="26275" y="0"/>
                  </a:cubicBezTo>
                  <a:close/>
                </a:path>
              </a:pathLst>
            </a:custGeom>
            <a:solidFill>
              <a:srgbClr val="DDDEDE"/>
            </a:solidFill>
          </p:spPr>
        </p:sp>
        <p:sp>
          <p:nvSpPr>
            <p:cNvPr name="TextBox 7" id="7"/>
            <p:cNvSpPr txBox="true"/>
            <p:nvPr/>
          </p:nvSpPr>
          <p:spPr>
            <a:xfrm>
              <a:off x="0" y="-123825"/>
              <a:ext cx="3957737" cy="584053"/>
            </a:xfrm>
            <a:prstGeom prst="rect">
              <a:avLst/>
            </a:prstGeom>
          </p:spPr>
          <p:txBody>
            <a:bodyPr anchor="ctr" rtlCol="false" tIns="50800" lIns="50800" bIns="50800" rIns="50800"/>
            <a:lstStyle/>
            <a:p>
              <a:pPr algn="ctr">
                <a:lnSpc>
                  <a:spcPts val="8819"/>
                </a:lnSpc>
              </a:pPr>
              <a:r>
                <a:rPr lang="en-US" b="true" sz="6299" i="true">
                  <a:solidFill>
                    <a:srgbClr val="000000"/>
                  </a:solidFill>
                  <a:latin typeface="Canva Sans Bold Italics"/>
                  <a:ea typeface="Canva Sans Bold Italics"/>
                  <a:cs typeface="Canva Sans Bold Italics"/>
                  <a:sym typeface="Canva Sans Bold Italics"/>
                </a:rPr>
                <a:t> Question?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866067" y="636677"/>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297858" y="2771599"/>
            <a:ext cx="14039749" cy="4006215"/>
          </a:xfrm>
          <a:prstGeom prst="rect">
            <a:avLst/>
          </a:prstGeom>
        </p:spPr>
        <p:txBody>
          <a:bodyPr anchor="t" rtlCol="false" tIns="0" lIns="0" bIns="0" rIns="0">
            <a:spAutoFit/>
          </a:bodyPr>
          <a:lstStyle/>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Project Introduction</a:t>
            </a:r>
          </a:p>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Models and Technologies Used</a:t>
            </a:r>
          </a:p>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Details of Tools and Applications</a:t>
            </a:r>
          </a:p>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Challenges Faced During the Project</a:t>
            </a:r>
          </a:p>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Future Improvements and Developments</a:t>
            </a:r>
          </a:p>
          <a:p>
            <a:pPr algn="ctr" marL="712468" indent="-356234" lvl="1">
              <a:lnSpc>
                <a:spcPts val="4619"/>
              </a:lnSpc>
              <a:buFont typeface="Arial"/>
              <a:buChar char="•"/>
            </a:pPr>
            <a:r>
              <a:rPr lang="en-US" b="true" sz="3299">
                <a:solidFill>
                  <a:srgbClr val="000000"/>
                </a:solidFill>
                <a:latin typeface="Nunito Bold"/>
                <a:ea typeface="Nunito Bold"/>
                <a:cs typeface="Nunito Bold"/>
                <a:sym typeface="Nunito Bold"/>
              </a:rPr>
              <a:t>Conclusions and Results</a:t>
            </a:r>
          </a:p>
          <a:p>
            <a:pPr algn="ctr">
              <a:lnSpc>
                <a:spcPts val="4200"/>
              </a:lnSpc>
            </a:pPr>
          </a:p>
        </p:txBody>
      </p:sp>
      <p:sp>
        <p:nvSpPr>
          <p:cNvPr name="TextBox 12" id="12"/>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AGENDA</a:t>
            </a:r>
          </a:p>
        </p:txBody>
      </p:sp>
      <p:sp>
        <p:nvSpPr>
          <p:cNvPr name="Freeform 13" id="13"/>
          <p:cNvSpPr/>
          <p:nvPr/>
        </p:nvSpPr>
        <p:spPr>
          <a:xfrm flipH="false" flipV="false" rot="4302480">
            <a:off x="15898001" y="638191"/>
            <a:ext cx="2722598" cy="2788509"/>
          </a:xfrm>
          <a:custGeom>
            <a:avLst/>
            <a:gdLst/>
            <a:ahLst/>
            <a:cxnLst/>
            <a:rect r="r" b="b" t="t" l="l"/>
            <a:pathLst>
              <a:path h="2788509" w="2722598">
                <a:moveTo>
                  <a:pt x="0" y="0"/>
                </a:moveTo>
                <a:lnTo>
                  <a:pt x="2722598" y="0"/>
                </a:lnTo>
                <a:lnTo>
                  <a:pt x="2722598" y="2788509"/>
                </a:lnTo>
                <a:lnTo>
                  <a:pt x="0" y="2788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161390" y="2956602"/>
            <a:ext cx="8884841" cy="3245485"/>
          </a:xfrm>
          <a:prstGeom prst="rect">
            <a:avLst/>
          </a:prstGeom>
        </p:spPr>
        <p:txBody>
          <a:bodyPr anchor="t" rtlCol="false" tIns="0" lIns="0" bIns="0" rIns="0">
            <a:spAutoFit/>
          </a:bodyPr>
          <a:lstStyle/>
          <a:p>
            <a:pPr algn="ctr">
              <a:lnSpc>
                <a:spcPts val="4339"/>
              </a:lnSpc>
            </a:pPr>
            <a:r>
              <a:rPr lang="en-US" b="true" sz="3099">
                <a:solidFill>
                  <a:srgbClr val="000000"/>
                </a:solidFill>
                <a:latin typeface="Nunito Bold"/>
                <a:ea typeface="Nunito Bold"/>
                <a:cs typeface="Nunito Bold"/>
                <a:sym typeface="Nunito Bold"/>
              </a:rPr>
              <a:t>The Speech-to-Text System using Whisper aims to convert speech from sources like YouTube videos into text. It uses advanced models like Whisper for transcription, Chroma for storing transcriptions, and LangChain for querying and retrieving information.</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INTRODUCTION</a:t>
            </a:r>
          </a:p>
        </p:txBody>
      </p:sp>
      <p:sp>
        <p:nvSpPr>
          <p:cNvPr name="Freeform 14" id="14"/>
          <p:cNvSpPr/>
          <p:nvPr/>
        </p:nvSpPr>
        <p:spPr>
          <a:xfrm flipH="false" flipV="false" rot="0">
            <a:off x="1721741" y="3263175"/>
            <a:ext cx="4835651" cy="3221752"/>
          </a:xfrm>
          <a:custGeom>
            <a:avLst/>
            <a:gdLst/>
            <a:ahLst/>
            <a:cxnLst/>
            <a:rect r="r" b="b" t="t" l="l"/>
            <a:pathLst>
              <a:path h="3221752" w="4835651">
                <a:moveTo>
                  <a:pt x="0" y="0"/>
                </a:moveTo>
                <a:lnTo>
                  <a:pt x="4835651" y="0"/>
                </a:lnTo>
                <a:lnTo>
                  <a:pt x="4835651" y="3221752"/>
                </a:lnTo>
                <a:lnTo>
                  <a:pt x="0" y="3221752"/>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05198"/>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124419" y="1023027"/>
            <a:ext cx="12039163" cy="1028700"/>
          </a:xfrm>
          <a:prstGeom prst="rect">
            <a:avLst/>
          </a:prstGeom>
        </p:spPr>
        <p:txBody>
          <a:bodyPr anchor="t" rtlCol="false" tIns="0" lIns="0" bIns="0" rIns="0">
            <a:spAutoFit/>
          </a:bodyPr>
          <a:lstStyle/>
          <a:p>
            <a:pPr algn="ctr">
              <a:lnSpc>
                <a:spcPts val="8400"/>
              </a:lnSpc>
            </a:pPr>
            <a:r>
              <a:rPr lang="en-US" sz="6000">
                <a:solidFill>
                  <a:srgbClr val="000000"/>
                </a:solidFill>
                <a:latin typeface="Fredoka"/>
                <a:ea typeface="Fredoka"/>
                <a:cs typeface="Fredoka"/>
                <a:sym typeface="Fredoka"/>
              </a:rPr>
              <a:t>MODELS USED</a:t>
            </a:r>
          </a:p>
        </p:txBody>
      </p:sp>
      <p:grpSp>
        <p:nvGrpSpPr>
          <p:cNvPr name="Group 13" id="13"/>
          <p:cNvGrpSpPr/>
          <p:nvPr/>
        </p:nvGrpSpPr>
        <p:grpSpPr>
          <a:xfrm rot="0">
            <a:off x="2444609" y="3703082"/>
            <a:ext cx="6216000" cy="4130707"/>
            <a:chOff x="0" y="0"/>
            <a:chExt cx="1637136" cy="1087923"/>
          </a:xfrm>
        </p:grpSpPr>
        <p:sp>
          <p:nvSpPr>
            <p:cNvPr name="Freeform 14" id="14"/>
            <p:cNvSpPr/>
            <p:nvPr/>
          </p:nvSpPr>
          <p:spPr>
            <a:xfrm flipH="false" flipV="false" rot="0">
              <a:off x="0" y="0"/>
              <a:ext cx="1637136" cy="1087923"/>
            </a:xfrm>
            <a:custGeom>
              <a:avLst/>
              <a:gdLst/>
              <a:ahLst/>
              <a:cxnLst/>
              <a:rect r="r" b="b" t="t" l="l"/>
              <a:pathLst>
                <a:path h="1087923" w="1637136">
                  <a:moveTo>
                    <a:pt x="63520" y="0"/>
                  </a:moveTo>
                  <a:lnTo>
                    <a:pt x="1573616" y="0"/>
                  </a:lnTo>
                  <a:cubicBezTo>
                    <a:pt x="1590463" y="0"/>
                    <a:pt x="1606619" y="6692"/>
                    <a:pt x="1618531" y="18604"/>
                  </a:cubicBezTo>
                  <a:cubicBezTo>
                    <a:pt x="1630444" y="30517"/>
                    <a:pt x="1637136" y="46673"/>
                    <a:pt x="1637136" y="63520"/>
                  </a:cubicBezTo>
                  <a:lnTo>
                    <a:pt x="1637136" y="1024403"/>
                  </a:lnTo>
                  <a:cubicBezTo>
                    <a:pt x="1637136" y="1041250"/>
                    <a:pt x="1630444" y="1057406"/>
                    <a:pt x="1618531" y="1069318"/>
                  </a:cubicBezTo>
                  <a:cubicBezTo>
                    <a:pt x="1606619" y="1081231"/>
                    <a:pt x="1590463" y="1087923"/>
                    <a:pt x="1573616" y="1087923"/>
                  </a:cubicBezTo>
                  <a:lnTo>
                    <a:pt x="63520" y="1087923"/>
                  </a:lnTo>
                  <a:cubicBezTo>
                    <a:pt x="46673" y="1087923"/>
                    <a:pt x="30517" y="1081231"/>
                    <a:pt x="18604" y="1069318"/>
                  </a:cubicBezTo>
                  <a:cubicBezTo>
                    <a:pt x="6692" y="1057406"/>
                    <a:pt x="0" y="1041250"/>
                    <a:pt x="0" y="1024403"/>
                  </a:cubicBezTo>
                  <a:lnTo>
                    <a:pt x="0" y="63520"/>
                  </a:lnTo>
                  <a:cubicBezTo>
                    <a:pt x="0" y="46673"/>
                    <a:pt x="6692" y="30517"/>
                    <a:pt x="18604" y="18604"/>
                  </a:cubicBezTo>
                  <a:cubicBezTo>
                    <a:pt x="30517" y="6692"/>
                    <a:pt x="46673" y="0"/>
                    <a:pt x="63520" y="0"/>
                  </a:cubicBezTo>
                  <a:close/>
                </a:path>
              </a:pathLst>
            </a:custGeom>
            <a:solidFill>
              <a:srgbClr val="FFFFFF"/>
            </a:solidFill>
          </p:spPr>
        </p:sp>
        <p:sp>
          <p:nvSpPr>
            <p:cNvPr name="TextBox 15" id="15"/>
            <p:cNvSpPr txBox="true"/>
            <p:nvPr/>
          </p:nvSpPr>
          <p:spPr>
            <a:xfrm>
              <a:off x="0" y="-38100"/>
              <a:ext cx="1637136" cy="112602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970306" y="3645932"/>
            <a:ext cx="5408902" cy="4381446"/>
          </a:xfrm>
          <a:prstGeom prst="rect">
            <a:avLst/>
          </a:prstGeom>
        </p:spPr>
        <p:txBody>
          <a:bodyPr anchor="t" rtlCol="false" tIns="0" lIns="0" bIns="0" rIns="0">
            <a:spAutoFit/>
          </a:bodyPr>
          <a:lstStyle/>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YT-DLP</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Whisper </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Chroma</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LangChain</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Agent</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Langsmith</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GPT-4</a:t>
            </a:r>
          </a:p>
          <a:p>
            <a:pPr algn="ctr" marL="597376" indent="-298688" lvl="1">
              <a:lnSpc>
                <a:spcPts val="3873"/>
              </a:lnSpc>
              <a:buFont typeface="Arial"/>
              <a:buChar char="•"/>
            </a:pPr>
            <a:r>
              <a:rPr lang="en-US" b="true" sz="2766">
                <a:solidFill>
                  <a:srgbClr val="000000"/>
                </a:solidFill>
                <a:latin typeface="Nunito Bold"/>
                <a:ea typeface="Nunito Bold"/>
                <a:cs typeface="Nunito Bold"/>
                <a:sym typeface="Nunito Bold"/>
              </a:rPr>
              <a:t>Gradio</a:t>
            </a:r>
          </a:p>
          <a:p>
            <a:pPr algn="ctr">
              <a:lnSpc>
                <a:spcPts val="3873"/>
              </a:lnSpc>
            </a:pPr>
          </a:p>
        </p:txBody>
      </p:sp>
      <p:grpSp>
        <p:nvGrpSpPr>
          <p:cNvPr name="Group 17" id="17"/>
          <p:cNvGrpSpPr/>
          <p:nvPr/>
        </p:nvGrpSpPr>
        <p:grpSpPr>
          <a:xfrm rot="0">
            <a:off x="9708618" y="3460224"/>
            <a:ext cx="6754014" cy="4686282"/>
            <a:chOff x="0" y="0"/>
            <a:chExt cx="1778835" cy="1234247"/>
          </a:xfrm>
        </p:grpSpPr>
        <p:sp>
          <p:nvSpPr>
            <p:cNvPr name="Freeform 18" id="18"/>
            <p:cNvSpPr/>
            <p:nvPr/>
          </p:nvSpPr>
          <p:spPr>
            <a:xfrm flipH="false" flipV="false" rot="0">
              <a:off x="0" y="0"/>
              <a:ext cx="1778835" cy="1234247"/>
            </a:xfrm>
            <a:custGeom>
              <a:avLst/>
              <a:gdLst/>
              <a:ahLst/>
              <a:cxnLst/>
              <a:rect r="r" b="b" t="t" l="l"/>
              <a:pathLst>
                <a:path h="1234247" w="1778835">
                  <a:moveTo>
                    <a:pt x="58460" y="0"/>
                  </a:moveTo>
                  <a:lnTo>
                    <a:pt x="1720375" y="0"/>
                  </a:lnTo>
                  <a:cubicBezTo>
                    <a:pt x="1752662" y="0"/>
                    <a:pt x="1778835" y="26173"/>
                    <a:pt x="1778835" y="58460"/>
                  </a:cubicBezTo>
                  <a:lnTo>
                    <a:pt x="1778835" y="1175788"/>
                  </a:lnTo>
                  <a:cubicBezTo>
                    <a:pt x="1778835" y="1208074"/>
                    <a:pt x="1752662" y="1234247"/>
                    <a:pt x="1720375" y="1234247"/>
                  </a:cubicBezTo>
                  <a:lnTo>
                    <a:pt x="58460" y="1234247"/>
                  </a:lnTo>
                  <a:cubicBezTo>
                    <a:pt x="42955" y="1234247"/>
                    <a:pt x="28086" y="1228088"/>
                    <a:pt x="17122" y="1217125"/>
                  </a:cubicBezTo>
                  <a:cubicBezTo>
                    <a:pt x="6159" y="1206161"/>
                    <a:pt x="0" y="1191292"/>
                    <a:pt x="0" y="1175788"/>
                  </a:cubicBezTo>
                  <a:lnTo>
                    <a:pt x="0" y="58460"/>
                  </a:lnTo>
                  <a:cubicBezTo>
                    <a:pt x="0" y="26173"/>
                    <a:pt x="26173" y="0"/>
                    <a:pt x="58460" y="0"/>
                  </a:cubicBezTo>
                  <a:close/>
                </a:path>
              </a:pathLst>
            </a:custGeom>
            <a:solidFill>
              <a:srgbClr val="FFFFFF"/>
            </a:solidFill>
          </p:spPr>
        </p:sp>
        <p:sp>
          <p:nvSpPr>
            <p:cNvPr name="TextBox 19" id="19"/>
            <p:cNvSpPr txBox="true"/>
            <p:nvPr/>
          </p:nvSpPr>
          <p:spPr>
            <a:xfrm>
              <a:off x="0" y="-38100"/>
              <a:ext cx="1778835" cy="1272347"/>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114917" y="3475596"/>
            <a:ext cx="6347715" cy="4695238"/>
          </a:xfrm>
          <a:prstGeom prst="rect">
            <a:avLst/>
          </a:prstGeom>
        </p:spPr>
        <p:txBody>
          <a:bodyPr anchor="t" rtlCol="false" tIns="0" lIns="0" bIns="0" rIns="0">
            <a:spAutoFit/>
          </a:bodyPr>
          <a:lstStyle/>
          <a:p>
            <a:pPr algn="ctr" marL="408015" indent="-204008" lvl="1">
              <a:lnSpc>
                <a:spcPts val="2645"/>
              </a:lnSpc>
              <a:buFont typeface="Arial"/>
              <a:buChar char="•"/>
            </a:pPr>
            <a:r>
              <a:rPr lang="en-US" b="true" sz="1889">
                <a:solidFill>
                  <a:srgbClr val="000000"/>
                </a:solidFill>
                <a:latin typeface="Nunito Bold"/>
                <a:ea typeface="Nunito Bold"/>
                <a:cs typeface="Nunito Bold"/>
                <a:sym typeface="Nunito Bold"/>
              </a:rPr>
              <a:t>Used to download audio from YouTube videos.</a:t>
            </a:r>
          </a:p>
          <a:p>
            <a:pPr algn="ctr" marL="408015" indent="-204008" lvl="1">
              <a:lnSpc>
                <a:spcPts val="2645"/>
              </a:lnSpc>
              <a:buFont typeface="Arial"/>
              <a:buChar char="•"/>
            </a:pPr>
            <a:r>
              <a:rPr lang="en-US" b="true" sz="1889">
                <a:solidFill>
                  <a:srgbClr val="000000"/>
                </a:solidFill>
                <a:latin typeface="Nunito Bold"/>
                <a:ea typeface="Nunito Bold"/>
                <a:cs typeface="Nunito Bold"/>
                <a:sym typeface="Nunito Bold"/>
              </a:rPr>
              <a:t>Used for converting speech into text.</a:t>
            </a:r>
          </a:p>
          <a:p>
            <a:pPr algn="ctr" marL="408015" indent="-204008" lvl="1">
              <a:lnSpc>
                <a:spcPts val="2645"/>
              </a:lnSpc>
              <a:buFont typeface="Arial"/>
              <a:buChar char="•"/>
            </a:pPr>
            <a:r>
              <a:rPr lang="en-US" b="true" sz="1889">
                <a:solidFill>
                  <a:srgbClr val="000000"/>
                </a:solidFill>
                <a:latin typeface="Nunito Bold"/>
                <a:ea typeface="Nunito Bold"/>
                <a:cs typeface="Nunito Bold"/>
                <a:sym typeface="Nunito Bold"/>
              </a:rPr>
              <a:t>Used to store the converted texts in a database for retrieval.</a:t>
            </a:r>
          </a:p>
          <a:p>
            <a:pPr algn="ctr" marL="433174" indent="-216587" lvl="1">
              <a:lnSpc>
                <a:spcPts val="2808"/>
              </a:lnSpc>
              <a:buFont typeface="Arial"/>
              <a:buChar char="•"/>
            </a:pPr>
            <a:r>
              <a:rPr lang="en-US" b="true" sz="2006">
                <a:solidFill>
                  <a:srgbClr val="000000"/>
                </a:solidFill>
                <a:latin typeface="Nunito Bold"/>
                <a:ea typeface="Nunito Bold"/>
                <a:cs typeface="Nunito Bold"/>
                <a:sym typeface="Nunito Bold"/>
              </a:rPr>
              <a:t>Facilitates querying between OpenAI and Chroma for efficient information retrieval.</a:t>
            </a:r>
          </a:p>
          <a:p>
            <a:pPr algn="ctr" marL="411583" indent="-205791" lvl="1">
              <a:lnSpc>
                <a:spcPts val="2668"/>
              </a:lnSpc>
              <a:buFont typeface="Arial"/>
              <a:buChar char="•"/>
            </a:pPr>
            <a:r>
              <a:rPr lang="en-US" b="true" sz="1906">
                <a:solidFill>
                  <a:srgbClr val="000000"/>
                </a:solidFill>
                <a:latin typeface="Nunito Bold"/>
                <a:ea typeface="Nunito Bold"/>
                <a:cs typeface="Nunito Bold"/>
                <a:sym typeface="Nunito Bold"/>
              </a:rPr>
              <a:t>Enables intelligent interaction with the user to fetch accurate responses.</a:t>
            </a:r>
          </a:p>
          <a:p>
            <a:pPr algn="ctr" marL="411583" indent="-205791" lvl="1">
              <a:lnSpc>
                <a:spcPts val="2668"/>
              </a:lnSpc>
              <a:buFont typeface="Arial"/>
              <a:buChar char="•"/>
            </a:pPr>
            <a:r>
              <a:rPr lang="en-US" b="true" sz="1906">
                <a:solidFill>
                  <a:srgbClr val="000000"/>
                </a:solidFill>
                <a:latin typeface="Nunito Bold"/>
                <a:ea typeface="Nunito Bold"/>
                <a:cs typeface="Nunito Bold"/>
                <a:sym typeface="Nunito Bold"/>
              </a:rPr>
              <a:t>Used to test the model's performance and ensure response accuracy.</a:t>
            </a:r>
          </a:p>
          <a:p>
            <a:pPr algn="ctr" marL="411583" indent="-205791" lvl="1">
              <a:lnSpc>
                <a:spcPts val="2668"/>
              </a:lnSpc>
              <a:buFont typeface="Arial"/>
              <a:buChar char="•"/>
            </a:pPr>
            <a:r>
              <a:rPr lang="en-US" b="true" sz="1906">
                <a:solidFill>
                  <a:srgbClr val="000000"/>
                </a:solidFill>
                <a:latin typeface="Nunito Bold"/>
                <a:ea typeface="Nunito Bold"/>
                <a:cs typeface="Nunito Bold"/>
                <a:sym typeface="Nunito Bold"/>
              </a:rPr>
              <a:t>Used for summarizing and translating texts into multiple languages.</a:t>
            </a:r>
          </a:p>
          <a:p>
            <a:pPr algn="ctr" marL="411583" indent="-205791" lvl="1">
              <a:lnSpc>
                <a:spcPts val="2668"/>
              </a:lnSpc>
              <a:buFont typeface="Arial"/>
              <a:buChar char="•"/>
            </a:pPr>
            <a:r>
              <a:rPr lang="en-US" b="true" sz="1906">
                <a:solidFill>
                  <a:srgbClr val="000000"/>
                </a:solidFill>
                <a:latin typeface="Nunito Bold"/>
                <a:ea typeface="Nunito Bold"/>
                <a:cs typeface="Nunito Bold"/>
                <a:sym typeface="Nunito Bold"/>
              </a:rPr>
              <a:t>Provides an interactive interface for uploading videos, viewing texts, and asking questions.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817" y="1121683"/>
            <a:ext cx="16421736" cy="7673460"/>
          </a:xfrm>
          <a:custGeom>
            <a:avLst/>
            <a:gdLst/>
            <a:ahLst/>
            <a:cxnLst/>
            <a:rect r="r" b="b" t="t" l="l"/>
            <a:pathLst>
              <a:path h="7673460" w="16421736">
                <a:moveTo>
                  <a:pt x="0" y="0"/>
                </a:moveTo>
                <a:lnTo>
                  <a:pt x="16421736" y="0"/>
                </a:lnTo>
                <a:lnTo>
                  <a:pt x="16421736" y="7673460"/>
                </a:lnTo>
                <a:lnTo>
                  <a:pt x="0" y="7673460"/>
                </a:lnTo>
                <a:lnTo>
                  <a:pt x="0" y="0"/>
                </a:lnTo>
                <a:close/>
              </a:path>
            </a:pathLst>
          </a:custGeom>
          <a:blipFill>
            <a:blip r:embed="rId2"/>
            <a:stretch>
              <a:fillRect l="0" t="-26105" r="0" b="-16476"/>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4736" y="2051727"/>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124419" y="1023027"/>
            <a:ext cx="12039163" cy="1028700"/>
          </a:xfrm>
          <a:prstGeom prst="rect">
            <a:avLst/>
          </a:prstGeom>
        </p:spPr>
        <p:txBody>
          <a:bodyPr anchor="t" rtlCol="false" tIns="0" lIns="0" bIns="0" rIns="0">
            <a:spAutoFit/>
          </a:bodyPr>
          <a:lstStyle/>
          <a:p>
            <a:pPr algn="ctr">
              <a:lnSpc>
                <a:spcPts val="8400"/>
              </a:lnSpc>
            </a:pPr>
            <a:r>
              <a:rPr lang="en-US" sz="6000">
                <a:solidFill>
                  <a:srgbClr val="000000"/>
                </a:solidFill>
                <a:latin typeface="Fredoka"/>
                <a:ea typeface="Fredoka"/>
                <a:cs typeface="Fredoka"/>
                <a:sym typeface="Fredoka"/>
              </a:rPr>
              <a:t>ISSUES FACED</a:t>
            </a:r>
          </a:p>
        </p:txBody>
      </p:sp>
      <p:grpSp>
        <p:nvGrpSpPr>
          <p:cNvPr name="Group 13" id="13"/>
          <p:cNvGrpSpPr/>
          <p:nvPr/>
        </p:nvGrpSpPr>
        <p:grpSpPr>
          <a:xfrm rot="0">
            <a:off x="1028700" y="3460224"/>
            <a:ext cx="6656230" cy="1149260"/>
            <a:chOff x="0" y="0"/>
            <a:chExt cx="1753081" cy="302686"/>
          </a:xfrm>
        </p:grpSpPr>
        <p:sp>
          <p:nvSpPr>
            <p:cNvPr name="Freeform 14" id="14"/>
            <p:cNvSpPr/>
            <p:nvPr/>
          </p:nvSpPr>
          <p:spPr>
            <a:xfrm flipH="false" flipV="false" rot="0">
              <a:off x="0" y="0"/>
              <a:ext cx="1753081" cy="302686"/>
            </a:xfrm>
            <a:custGeom>
              <a:avLst/>
              <a:gdLst/>
              <a:ahLst/>
              <a:cxnLst/>
              <a:rect r="r" b="b" t="t" l="l"/>
              <a:pathLst>
                <a:path h="302686" w="1753081">
                  <a:moveTo>
                    <a:pt x="59319" y="0"/>
                  </a:moveTo>
                  <a:lnTo>
                    <a:pt x="1693763" y="0"/>
                  </a:lnTo>
                  <a:cubicBezTo>
                    <a:pt x="1709495" y="0"/>
                    <a:pt x="1724583" y="6250"/>
                    <a:pt x="1735707" y="17374"/>
                  </a:cubicBezTo>
                  <a:cubicBezTo>
                    <a:pt x="1746832" y="28498"/>
                    <a:pt x="1753081" y="43586"/>
                    <a:pt x="1753081" y="59319"/>
                  </a:cubicBezTo>
                  <a:lnTo>
                    <a:pt x="1753081" y="243367"/>
                  </a:lnTo>
                  <a:cubicBezTo>
                    <a:pt x="1753081" y="259099"/>
                    <a:pt x="1746832" y="274187"/>
                    <a:pt x="1735707" y="285312"/>
                  </a:cubicBezTo>
                  <a:cubicBezTo>
                    <a:pt x="1724583" y="296436"/>
                    <a:pt x="1709495" y="302686"/>
                    <a:pt x="1693763" y="302686"/>
                  </a:cubicBezTo>
                  <a:lnTo>
                    <a:pt x="59319" y="302686"/>
                  </a:lnTo>
                  <a:cubicBezTo>
                    <a:pt x="43586" y="302686"/>
                    <a:pt x="28498" y="296436"/>
                    <a:pt x="17374" y="285312"/>
                  </a:cubicBezTo>
                  <a:cubicBezTo>
                    <a:pt x="6250" y="274187"/>
                    <a:pt x="0" y="259099"/>
                    <a:pt x="0" y="243367"/>
                  </a:cubicBezTo>
                  <a:lnTo>
                    <a:pt x="0" y="59319"/>
                  </a:lnTo>
                  <a:cubicBezTo>
                    <a:pt x="0" y="43586"/>
                    <a:pt x="6250" y="28498"/>
                    <a:pt x="17374" y="17374"/>
                  </a:cubicBezTo>
                  <a:cubicBezTo>
                    <a:pt x="28498" y="6250"/>
                    <a:pt x="43586" y="0"/>
                    <a:pt x="59319" y="0"/>
                  </a:cubicBezTo>
                  <a:close/>
                </a:path>
              </a:pathLst>
            </a:custGeom>
            <a:solidFill>
              <a:srgbClr val="FFFFFF"/>
            </a:solidFill>
          </p:spPr>
        </p:sp>
        <p:sp>
          <p:nvSpPr>
            <p:cNvPr name="TextBox 15" id="15"/>
            <p:cNvSpPr txBox="true"/>
            <p:nvPr/>
          </p:nvSpPr>
          <p:spPr>
            <a:xfrm>
              <a:off x="0" y="-38100"/>
              <a:ext cx="1753081" cy="340786"/>
            </a:xfrm>
            <a:prstGeom prst="rect">
              <a:avLst/>
            </a:prstGeom>
          </p:spPr>
          <p:txBody>
            <a:bodyPr anchor="ctr" rtlCol="false" tIns="50800" lIns="50800" bIns="50800" rIns="50800"/>
            <a:lstStyle/>
            <a:p>
              <a:pPr algn="ctr" rtl="true">
                <a:lnSpc>
                  <a:spcPts val="2659"/>
                </a:lnSpc>
              </a:pPr>
            </a:p>
          </p:txBody>
        </p:sp>
      </p:grpSp>
      <p:grpSp>
        <p:nvGrpSpPr>
          <p:cNvPr name="Group 16" id="16"/>
          <p:cNvGrpSpPr/>
          <p:nvPr/>
        </p:nvGrpSpPr>
        <p:grpSpPr>
          <a:xfrm rot="0">
            <a:off x="5137952" y="4749264"/>
            <a:ext cx="7305136" cy="1164496"/>
            <a:chOff x="0" y="0"/>
            <a:chExt cx="1923986" cy="306699"/>
          </a:xfrm>
        </p:grpSpPr>
        <p:sp>
          <p:nvSpPr>
            <p:cNvPr name="Freeform 17" id="17"/>
            <p:cNvSpPr/>
            <p:nvPr/>
          </p:nvSpPr>
          <p:spPr>
            <a:xfrm flipH="false" flipV="false" rot="0">
              <a:off x="0" y="0"/>
              <a:ext cx="1923986" cy="306699"/>
            </a:xfrm>
            <a:custGeom>
              <a:avLst/>
              <a:gdLst/>
              <a:ahLst/>
              <a:cxnLst/>
              <a:rect r="r" b="b" t="t" l="l"/>
              <a:pathLst>
                <a:path h="306699" w="1923986">
                  <a:moveTo>
                    <a:pt x="54049" y="0"/>
                  </a:moveTo>
                  <a:lnTo>
                    <a:pt x="1869937" y="0"/>
                  </a:lnTo>
                  <a:cubicBezTo>
                    <a:pt x="1884272" y="0"/>
                    <a:pt x="1898020" y="5694"/>
                    <a:pt x="1908156" y="15831"/>
                  </a:cubicBezTo>
                  <a:cubicBezTo>
                    <a:pt x="1918292" y="25967"/>
                    <a:pt x="1923986" y="39715"/>
                    <a:pt x="1923986" y="54049"/>
                  </a:cubicBezTo>
                  <a:lnTo>
                    <a:pt x="1923986" y="252649"/>
                  </a:lnTo>
                  <a:cubicBezTo>
                    <a:pt x="1923986" y="282500"/>
                    <a:pt x="1899788" y="306699"/>
                    <a:pt x="1869937" y="306699"/>
                  </a:cubicBezTo>
                  <a:lnTo>
                    <a:pt x="54049" y="306699"/>
                  </a:lnTo>
                  <a:cubicBezTo>
                    <a:pt x="24199" y="306699"/>
                    <a:pt x="0" y="282500"/>
                    <a:pt x="0" y="252649"/>
                  </a:cubicBezTo>
                  <a:lnTo>
                    <a:pt x="0" y="54049"/>
                  </a:lnTo>
                  <a:cubicBezTo>
                    <a:pt x="0" y="24199"/>
                    <a:pt x="24199" y="0"/>
                    <a:pt x="54049" y="0"/>
                  </a:cubicBezTo>
                  <a:close/>
                </a:path>
              </a:pathLst>
            </a:custGeom>
            <a:solidFill>
              <a:srgbClr val="FFFFFF"/>
            </a:solidFill>
          </p:spPr>
        </p:sp>
        <p:sp>
          <p:nvSpPr>
            <p:cNvPr name="TextBox 18" id="18"/>
            <p:cNvSpPr txBox="true"/>
            <p:nvPr/>
          </p:nvSpPr>
          <p:spPr>
            <a:xfrm>
              <a:off x="0" y="-57150"/>
              <a:ext cx="1923986" cy="363849"/>
            </a:xfrm>
            <a:prstGeom prst="rect">
              <a:avLst/>
            </a:prstGeom>
          </p:spPr>
          <p:txBody>
            <a:bodyPr anchor="ctr" rtlCol="false" tIns="50800" lIns="50800" bIns="50800" rIns="50800"/>
            <a:lstStyle/>
            <a:p>
              <a:pPr algn="ctr">
                <a:lnSpc>
                  <a:spcPts val="4059"/>
                </a:lnSpc>
              </a:pPr>
              <a:r>
                <a:rPr lang="en-US" sz="2899">
                  <a:solidFill>
                    <a:srgbClr val="000000"/>
                  </a:solidFill>
                  <a:latin typeface="Canva Sans"/>
                  <a:ea typeface="Canva Sans"/>
                  <a:cs typeface="Canva Sans"/>
                  <a:sym typeface="Canva Sans"/>
                </a:rPr>
                <a:t>Processing delays with long audio files</a:t>
              </a:r>
            </a:p>
            <a:p>
              <a:pPr algn="ctr" rtl="true">
                <a:lnSpc>
                  <a:spcPts val="4059"/>
                </a:lnSpc>
              </a:pPr>
            </a:p>
          </p:txBody>
        </p:sp>
      </p:grpSp>
      <p:grpSp>
        <p:nvGrpSpPr>
          <p:cNvPr name="Group 19" id="19"/>
          <p:cNvGrpSpPr/>
          <p:nvPr/>
        </p:nvGrpSpPr>
        <p:grpSpPr>
          <a:xfrm rot="0">
            <a:off x="10090290" y="6165398"/>
            <a:ext cx="6836060" cy="1185601"/>
            <a:chOff x="0" y="0"/>
            <a:chExt cx="1800444" cy="312257"/>
          </a:xfrm>
        </p:grpSpPr>
        <p:sp>
          <p:nvSpPr>
            <p:cNvPr name="Freeform 20" id="20"/>
            <p:cNvSpPr/>
            <p:nvPr/>
          </p:nvSpPr>
          <p:spPr>
            <a:xfrm flipH="false" flipV="false" rot="0">
              <a:off x="0" y="0"/>
              <a:ext cx="1800444" cy="312257"/>
            </a:xfrm>
            <a:custGeom>
              <a:avLst/>
              <a:gdLst/>
              <a:ahLst/>
              <a:cxnLst/>
              <a:rect r="r" b="b" t="t" l="l"/>
              <a:pathLst>
                <a:path h="312257" w="1800444">
                  <a:moveTo>
                    <a:pt x="57758" y="0"/>
                  </a:moveTo>
                  <a:lnTo>
                    <a:pt x="1742686" y="0"/>
                  </a:lnTo>
                  <a:cubicBezTo>
                    <a:pt x="1774585" y="0"/>
                    <a:pt x="1800444" y="25859"/>
                    <a:pt x="1800444" y="57758"/>
                  </a:cubicBezTo>
                  <a:lnTo>
                    <a:pt x="1800444" y="254499"/>
                  </a:lnTo>
                  <a:cubicBezTo>
                    <a:pt x="1800444" y="269817"/>
                    <a:pt x="1794358" y="284508"/>
                    <a:pt x="1783527" y="295340"/>
                  </a:cubicBezTo>
                  <a:cubicBezTo>
                    <a:pt x="1772695" y="306172"/>
                    <a:pt x="1758004" y="312257"/>
                    <a:pt x="1742686" y="312257"/>
                  </a:cubicBezTo>
                  <a:lnTo>
                    <a:pt x="57758" y="312257"/>
                  </a:lnTo>
                  <a:cubicBezTo>
                    <a:pt x="42440" y="312257"/>
                    <a:pt x="27749" y="306172"/>
                    <a:pt x="16917" y="295340"/>
                  </a:cubicBezTo>
                  <a:cubicBezTo>
                    <a:pt x="6085" y="284508"/>
                    <a:pt x="0" y="269817"/>
                    <a:pt x="0" y="254499"/>
                  </a:cubicBezTo>
                  <a:lnTo>
                    <a:pt x="0" y="57758"/>
                  </a:lnTo>
                  <a:cubicBezTo>
                    <a:pt x="0" y="42440"/>
                    <a:pt x="6085" y="27749"/>
                    <a:pt x="16917" y="16917"/>
                  </a:cubicBezTo>
                  <a:cubicBezTo>
                    <a:pt x="27749" y="6085"/>
                    <a:pt x="42440" y="0"/>
                    <a:pt x="57758" y="0"/>
                  </a:cubicBezTo>
                  <a:close/>
                </a:path>
              </a:pathLst>
            </a:custGeom>
            <a:solidFill>
              <a:srgbClr val="FFFFFF"/>
            </a:solidFill>
          </p:spPr>
        </p:sp>
        <p:sp>
          <p:nvSpPr>
            <p:cNvPr name="TextBox 21" id="21"/>
            <p:cNvSpPr txBox="true"/>
            <p:nvPr/>
          </p:nvSpPr>
          <p:spPr>
            <a:xfrm>
              <a:off x="0" y="-47625"/>
              <a:ext cx="1800444" cy="359882"/>
            </a:xfrm>
            <a:prstGeom prst="rect">
              <a:avLst/>
            </a:prstGeom>
          </p:spPr>
          <p:txBody>
            <a:bodyPr anchor="ctr" rtlCol="false" tIns="50800" lIns="50800" bIns="50800" rIns="50800"/>
            <a:lstStyle/>
            <a:p>
              <a:pPr algn="ctr">
                <a:lnSpc>
                  <a:spcPts val="4199"/>
                </a:lnSpc>
              </a:pPr>
              <a:r>
                <a:rPr lang="en-US" sz="2999">
                  <a:solidFill>
                    <a:srgbClr val="000000"/>
                  </a:solidFill>
                  <a:latin typeface="Canva Sans"/>
                  <a:ea typeface="Canva Sans"/>
                  <a:cs typeface="Canva Sans"/>
                  <a:sym typeface="Canva Sans"/>
                </a:rPr>
                <a:t>Slow response time to questions</a:t>
              </a:r>
            </a:p>
            <a:p>
              <a:pPr algn="ctr">
                <a:lnSpc>
                  <a:spcPts val="4199"/>
                </a:lnSpc>
              </a:pPr>
            </a:p>
          </p:txBody>
        </p:sp>
      </p:grpSp>
      <p:sp>
        <p:nvSpPr>
          <p:cNvPr name="TextBox 22" id="22"/>
          <p:cNvSpPr txBox="true"/>
          <p:nvPr/>
        </p:nvSpPr>
        <p:spPr>
          <a:xfrm rot="0">
            <a:off x="1028700" y="3528209"/>
            <a:ext cx="6975046"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a:ea typeface="Canva Sans"/>
                <a:cs typeface="Canva Sans"/>
                <a:sym typeface="Canva Sans"/>
              </a:rPr>
              <a:t>Choosing the right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124419" y="1023027"/>
            <a:ext cx="12039163" cy="1028700"/>
          </a:xfrm>
          <a:prstGeom prst="rect">
            <a:avLst/>
          </a:prstGeom>
        </p:spPr>
        <p:txBody>
          <a:bodyPr anchor="t" rtlCol="false" tIns="0" lIns="0" bIns="0" rIns="0">
            <a:spAutoFit/>
          </a:bodyPr>
          <a:lstStyle/>
          <a:p>
            <a:pPr algn="ctr">
              <a:lnSpc>
                <a:spcPts val="8400"/>
              </a:lnSpc>
            </a:pPr>
            <a:r>
              <a:rPr lang="en-US" sz="6000">
                <a:solidFill>
                  <a:srgbClr val="000000"/>
                </a:solidFill>
                <a:latin typeface="Fredoka"/>
                <a:ea typeface="Fredoka"/>
                <a:cs typeface="Fredoka"/>
                <a:sym typeface="Fredoka"/>
              </a:rPr>
              <a:t>FUTURE DEVELOPMENTS</a:t>
            </a:r>
          </a:p>
        </p:txBody>
      </p:sp>
      <p:grpSp>
        <p:nvGrpSpPr>
          <p:cNvPr name="Group 13" id="13"/>
          <p:cNvGrpSpPr/>
          <p:nvPr/>
        </p:nvGrpSpPr>
        <p:grpSpPr>
          <a:xfrm rot="0">
            <a:off x="1607776" y="3545949"/>
            <a:ext cx="4747278" cy="4438359"/>
            <a:chOff x="0" y="0"/>
            <a:chExt cx="1250312" cy="1168951"/>
          </a:xfrm>
        </p:grpSpPr>
        <p:sp>
          <p:nvSpPr>
            <p:cNvPr name="Freeform 14" id="14"/>
            <p:cNvSpPr/>
            <p:nvPr/>
          </p:nvSpPr>
          <p:spPr>
            <a:xfrm flipH="false" flipV="false" rot="0">
              <a:off x="0" y="0"/>
              <a:ext cx="1250312" cy="1168951"/>
            </a:xfrm>
            <a:custGeom>
              <a:avLst/>
              <a:gdLst/>
              <a:ahLst/>
              <a:cxnLst/>
              <a:rect r="r" b="b" t="t" l="l"/>
              <a:pathLst>
                <a:path h="1168951" w="1250312">
                  <a:moveTo>
                    <a:pt x="83171" y="0"/>
                  </a:moveTo>
                  <a:lnTo>
                    <a:pt x="1167140" y="0"/>
                  </a:lnTo>
                  <a:cubicBezTo>
                    <a:pt x="1189199" y="0"/>
                    <a:pt x="1210354" y="8763"/>
                    <a:pt x="1225952" y="24360"/>
                  </a:cubicBezTo>
                  <a:cubicBezTo>
                    <a:pt x="1241549" y="39958"/>
                    <a:pt x="1250312" y="61113"/>
                    <a:pt x="1250312" y="83171"/>
                  </a:cubicBezTo>
                  <a:lnTo>
                    <a:pt x="1250312" y="1085779"/>
                  </a:lnTo>
                  <a:cubicBezTo>
                    <a:pt x="1250312" y="1131713"/>
                    <a:pt x="1213075" y="1168951"/>
                    <a:pt x="1167140" y="1168951"/>
                  </a:cubicBezTo>
                  <a:lnTo>
                    <a:pt x="83171" y="1168951"/>
                  </a:lnTo>
                  <a:cubicBezTo>
                    <a:pt x="37237" y="1168951"/>
                    <a:pt x="0" y="1131713"/>
                    <a:pt x="0" y="1085779"/>
                  </a:cubicBezTo>
                  <a:lnTo>
                    <a:pt x="0" y="83171"/>
                  </a:lnTo>
                  <a:cubicBezTo>
                    <a:pt x="0" y="37237"/>
                    <a:pt x="37237" y="0"/>
                    <a:pt x="83171" y="0"/>
                  </a:cubicBezTo>
                  <a:close/>
                </a:path>
              </a:pathLst>
            </a:custGeom>
            <a:solidFill>
              <a:srgbClr val="FFFFFF"/>
            </a:solidFill>
          </p:spPr>
        </p:sp>
        <p:sp>
          <p:nvSpPr>
            <p:cNvPr name="TextBox 15" id="15"/>
            <p:cNvSpPr txBox="true"/>
            <p:nvPr/>
          </p:nvSpPr>
          <p:spPr>
            <a:xfrm>
              <a:off x="0" y="-38100"/>
              <a:ext cx="1250312" cy="120705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892490" y="4554320"/>
            <a:ext cx="4177848" cy="1616710"/>
          </a:xfrm>
          <a:prstGeom prst="rect">
            <a:avLst/>
          </a:prstGeom>
        </p:spPr>
        <p:txBody>
          <a:bodyPr anchor="t" rtlCol="false" tIns="0" lIns="0" bIns="0" rIns="0">
            <a:spAutoFit/>
          </a:bodyPr>
          <a:lstStyle/>
          <a:p>
            <a:pPr algn="ctr">
              <a:lnSpc>
                <a:spcPts val="4339"/>
              </a:lnSpc>
            </a:pPr>
            <a:r>
              <a:rPr lang="en-US" b="true" sz="3099">
                <a:solidFill>
                  <a:srgbClr val="000000"/>
                </a:solidFill>
                <a:latin typeface="Nunito Bold"/>
                <a:ea typeface="Nunito Bold"/>
                <a:cs typeface="Nunito Bold"/>
                <a:sym typeface="Nunito Bold"/>
              </a:rPr>
              <a:t>Improve model accuracy with larger Whisper models</a:t>
            </a:r>
          </a:p>
        </p:txBody>
      </p:sp>
      <p:grpSp>
        <p:nvGrpSpPr>
          <p:cNvPr name="Group 17" id="17"/>
          <p:cNvGrpSpPr/>
          <p:nvPr/>
        </p:nvGrpSpPr>
        <p:grpSpPr>
          <a:xfrm rot="0">
            <a:off x="6770361" y="3545949"/>
            <a:ext cx="4747278" cy="4438359"/>
            <a:chOff x="0" y="0"/>
            <a:chExt cx="1250312" cy="1168951"/>
          </a:xfrm>
        </p:grpSpPr>
        <p:sp>
          <p:nvSpPr>
            <p:cNvPr name="Freeform 18" id="18"/>
            <p:cNvSpPr/>
            <p:nvPr/>
          </p:nvSpPr>
          <p:spPr>
            <a:xfrm flipH="false" flipV="false" rot="0">
              <a:off x="0" y="0"/>
              <a:ext cx="1250312" cy="1168951"/>
            </a:xfrm>
            <a:custGeom>
              <a:avLst/>
              <a:gdLst/>
              <a:ahLst/>
              <a:cxnLst/>
              <a:rect r="r" b="b" t="t" l="l"/>
              <a:pathLst>
                <a:path h="1168951" w="1250312">
                  <a:moveTo>
                    <a:pt x="83171" y="0"/>
                  </a:moveTo>
                  <a:lnTo>
                    <a:pt x="1167140" y="0"/>
                  </a:lnTo>
                  <a:cubicBezTo>
                    <a:pt x="1189199" y="0"/>
                    <a:pt x="1210354" y="8763"/>
                    <a:pt x="1225952" y="24360"/>
                  </a:cubicBezTo>
                  <a:cubicBezTo>
                    <a:pt x="1241549" y="39958"/>
                    <a:pt x="1250312" y="61113"/>
                    <a:pt x="1250312" y="83171"/>
                  </a:cubicBezTo>
                  <a:lnTo>
                    <a:pt x="1250312" y="1085779"/>
                  </a:lnTo>
                  <a:cubicBezTo>
                    <a:pt x="1250312" y="1131713"/>
                    <a:pt x="1213075" y="1168951"/>
                    <a:pt x="1167140" y="1168951"/>
                  </a:cubicBezTo>
                  <a:lnTo>
                    <a:pt x="83171" y="1168951"/>
                  </a:lnTo>
                  <a:cubicBezTo>
                    <a:pt x="37237" y="1168951"/>
                    <a:pt x="0" y="1131713"/>
                    <a:pt x="0" y="1085779"/>
                  </a:cubicBezTo>
                  <a:lnTo>
                    <a:pt x="0" y="83171"/>
                  </a:lnTo>
                  <a:cubicBezTo>
                    <a:pt x="0" y="37237"/>
                    <a:pt x="37237" y="0"/>
                    <a:pt x="83171" y="0"/>
                  </a:cubicBezTo>
                  <a:close/>
                </a:path>
              </a:pathLst>
            </a:custGeom>
            <a:solidFill>
              <a:srgbClr val="FFFFFF"/>
            </a:solidFill>
          </p:spPr>
        </p:sp>
        <p:sp>
          <p:nvSpPr>
            <p:cNvPr name="TextBox 19" id="19"/>
            <p:cNvSpPr txBox="true"/>
            <p:nvPr/>
          </p:nvSpPr>
          <p:spPr>
            <a:xfrm>
              <a:off x="0" y="-38100"/>
              <a:ext cx="1250312" cy="120705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055076" y="4749681"/>
            <a:ext cx="4177848" cy="1555115"/>
          </a:xfrm>
          <a:prstGeom prst="rect">
            <a:avLst/>
          </a:prstGeom>
        </p:spPr>
        <p:txBody>
          <a:bodyPr anchor="t" rtlCol="false" tIns="0" lIns="0" bIns="0" rIns="0">
            <a:spAutoFit/>
          </a:bodyPr>
          <a:lstStyle/>
          <a:p>
            <a:pPr algn="ctr">
              <a:lnSpc>
                <a:spcPts val="4339"/>
              </a:lnSpc>
            </a:pPr>
            <a:r>
              <a:rPr lang="en-US" sz="3099" b="true">
                <a:solidFill>
                  <a:srgbClr val="000000"/>
                </a:solidFill>
                <a:latin typeface="Nunito Bold"/>
                <a:ea typeface="Nunito Bold"/>
                <a:cs typeface="Nunito Bold"/>
                <a:sym typeface="Nunito Bold"/>
              </a:rPr>
              <a:t>Increase speed with parallel processing</a:t>
            </a:r>
          </a:p>
          <a:p>
            <a:pPr algn="ctr">
              <a:lnSpc>
                <a:spcPts val="3780"/>
              </a:lnSpc>
            </a:pPr>
          </a:p>
        </p:txBody>
      </p:sp>
      <p:grpSp>
        <p:nvGrpSpPr>
          <p:cNvPr name="Group 21" id="21"/>
          <p:cNvGrpSpPr/>
          <p:nvPr/>
        </p:nvGrpSpPr>
        <p:grpSpPr>
          <a:xfrm rot="0">
            <a:off x="11932946" y="3545949"/>
            <a:ext cx="4747278" cy="4438359"/>
            <a:chOff x="0" y="0"/>
            <a:chExt cx="1250312" cy="1168951"/>
          </a:xfrm>
        </p:grpSpPr>
        <p:sp>
          <p:nvSpPr>
            <p:cNvPr name="Freeform 22" id="22"/>
            <p:cNvSpPr/>
            <p:nvPr/>
          </p:nvSpPr>
          <p:spPr>
            <a:xfrm flipH="false" flipV="false" rot="0">
              <a:off x="0" y="0"/>
              <a:ext cx="1250312" cy="1168951"/>
            </a:xfrm>
            <a:custGeom>
              <a:avLst/>
              <a:gdLst/>
              <a:ahLst/>
              <a:cxnLst/>
              <a:rect r="r" b="b" t="t" l="l"/>
              <a:pathLst>
                <a:path h="1168951" w="1250312">
                  <a:moveTo>
                    <a:pt x="83171" y="0"/>
                  </a:moveTo>
                  <a:lnTo>
                    <a:pt x="1167140" y="0"/>
                  </a:lnTo>
                  <a:cubicBezTo>
                    <a:pt x="1189199" y="0"/>
                    <a:pt x="1210354" y="8763"/>
                    <a:pt x="1225952" y="24360"/>
                  </a:cubicBezTo>
                  <a:cubicBezTo>
                    <a:pt x="1241549" y="39958"/>
                    <a:pt x="1250312" y="61113"/>
                    <a:pt x="1250312" y="83171"/>
                  </a:cubicBezTo>
                  <a:lnTo>
                    <a:pt x="1250312" y="1085779"/>
                  </a:lnTo>
                  <a:cubicBezTo>
                    <a:pt x="1250312" y="1131713"/>
                    <a:pt x="1213075" y="1168951"/>
                    <a:pt x="1167140" y="1168951"/>
                  </a:cubicBezTo>
                  <a:lnTo>
                    <a:pt x="83171" y="1168951"/>
                  </a:lnTo>
                  <a:cubicBezTo>
                    <a:pt x="37237" y="1168951"/>
                    <a:pt x="0" y="1131713"/>
                    <a:pt x="0" y="1085779"/>
                  </a:cubicBezTo>
                  <a:lnTo>
                    <a:pt x="0" y="83171"/>
                  </a:lnTo>
                  <a:cubicBezTo>
                    <a:pt x="0" y="37237"/>
                    <a:pt x="37237" y="0"/>
                    <a:pt x="83171" y="0"/>
                  </a:cubicBezTo>
                  <a:close/>
                </a:path>
              </a:pathLst>
            </a:custGeom>
            <a:solidFill>
              <a:srgbClr val="FFFFFF"/>
            </a:solidFill>
          </p:spPr>
        </p:sp>
        <p:sp>
          <p:nvSpPr>
            <p:cNvPr name="TextBox 23" id="23"/>
            <p:cNvSpPr txBox="true"/>
            <p:nvPr/>
          </p:nvSpPr>
          <p:spPr>
            <a:xfrm>
              <a:off x="0" y="-47625"/>
              <a:ext cx="1250312" cy="1216576"/>
            </a:xfrm>
            <a:prstGeom prst="rect">
              <a:avLst/>
            </a:prstGeom>
          </p:spPr>
          <p:txBody>
            <a:bodyPr anchor="ctr" rtlCol="false" tIns="50800" lIns="50800" bIns="50800" rIns="50800"/>
            <a:lstStyle/>
            <a:p>
              <a:pPr algn="ctr">
                <a:lnSpc>
                  <a:spcPts val="4199"/>
                </a:lnSpc>
              </a:pPr>
              <a:r>
                <a:rPr lang="en-US" sz="2999" b="true">
                  <a:solidFill>
                    <a:srgbClr val="000000"/>
                  </a:solidFill>
                  <a:latin typeface="Canva Sans Bold"/>
                  <a:ea typeface="Canva Sans Bold"/>
                  <a:cs typeface="Canva Sans Bold"/>
                  <a:sym typeface="Canva Sans Bold"/>
                </a:rPr>
                <a:t>Real-time speech-to-text processing</a:t>
              </a:r>
            </a:p>
            <a:p>
              <a:pPr algn="ctr">
                <a:lnSpc>
                  <a:spcPts val="419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7269" y="2759985"/>
            <a:ext cx="14667013" cy="5493864"/>
            <a:chOff x="0" y="0"/>
            <a:chExt cx="3862917" cy="1446944"/>
          </a:xfrm>
        </p:grpSpPr>
        <p:sp>
          <p:nvSpPr>
            <p:cNvPr name="Freeform 3" id="3"/>
            <p:cNvSpPr/>
            <p:nvPr/>
          </p:nvSpPr>
          <p:spPr>
            <a:xfrm flipH="false" flipV="false" rot="0">
              <a:off x="0" y="0"/>
              <a:ext cx="3862917" cy="1446944"/>
            </a:xfrm>
            <a:custGeom>
              <a:avLst/>
              <a:gdLst/>
              <a:ahLst/>
              <a:cxnLst/>
              <a:rect r="r" b="b" t="t" l="l"/>
              <a:pathLst>
                <a:path h="1446944" w="3862917">
                  <a:moveTo>
                    <a:pt x="26920" y="0"/>
                  </a:moveTo>
                  <a:lnTo>
                    <a:pt x="3835997" y="0"/>
                  </a:lnTo>
                  <a:cubicBezTo>
                    <a:pt x="3843136" y="0"/>
                    <a:pt x="3849984" y="2836"/>
                    <a:pt x="3855032" y="7885"/>
                  </a:cubicBezTo>
                  <a:cubicBezTo>
                    <a:pt x="3860081" y="12933"/>
                    <a:pt x="3862917" y="19780"/>
                    <a:pt x="3862917" y="26920"/>
                  </a:cubicBezTo>
                  <a:lnTo>
                    <a:pt x="3862917" y="1420023"/>
                  </a:lnTo>
                  <a:cubicBezTo>
                    <a:pt x="3862917" y="1427163"/>
                    <a:pt x="3860081" y="1434010"/>
                    <a:pt x="3855032" y="1439059"/>
                  </a:cubicBezTo>
                  <a:cubicBezTo>
                    <a:pt x="3849984" y="1444107"/>
                    <a:pt x="3843136" y="1446944"/>
                    <a:pt x="3835997" y="1446944"/>
                  </a:cubicBezTo>
                  <a:lnTo>
                    <a:pt x="26920" y="1446944"/>
                  </a:lnTo>
                  <a:cubicBezTo>
                    <a:pt x="19780" y="1446944"/>
                    <a:pt x="12933" y="1444107"/>
                    <a:pt x="7885" y="1439059"/>
                  </a:cubicBezTo>
                  <a:cubicBezTo>
                    <a:pt x="2836" y="1434010"/>
                    <a:pt x="0" y="1427163"/>
                    <a:pt x="0" y="1420023"/>
                  </a:cubicBezTo>
                  <a:lnTo>
                    <a:pt x="0" y="26920"/>
                  </a:lnTo>
                  <a:cubicBezTo>
                    <a:pt x="0" y="19780"/>
                    <a:pt x="2836" y="12933"/>
                    <a:pt x="7885" y="7885"/>
                  </a:cubicBezTo>
                  <a:cubicBezTo>
                    <a:pt x="12933" y="2836"/>
                    <a:pt x="19780" y="0"/>
                    <a:pt x="26920" y="0"/>
                  </a:cubicBezTo>
                  <a:close/>
                </a:path>
              </a:pathLst>
            </a:custGeom>
            <a:solidFill>
              <a:srgbClr val="F1F2F2"/>
            </a:solidFill>
          </p:spPr>
        </p:sp>
        <p:sp>
          <p:nvSpPr>
            <p:cNvPr name="TextBox 4" id="4"/>
            <p:cNvSpPr txBox="true"/>
            <p:nvPr/>
          </p:nvSpPr>
          <p:spPr>
            <a:xfrm>
              <a:off x="0" y="-38100"/>
              <a:ext cx="3862917" cy="1485044"/>
            </a:xfrm>
            <a:prstGeom prst="rect">
              <a:avLst/>
            </a:prstGeom>
          </p:spPr>
          <p:txBody>
            <a:bodyPr anchor="ctr" rtlCol="false" tIns="50800" lIns="50800" bIns="50800" rIns="50800"/>
            <a:lstStyle/>
            <a:p>
              <a:pPr algn="ctr">
                <a:lnSpc>
                  <a:spcPts val="3359"/>
                </a:lnSpc>
              </a:pPr>
              <a:r>
                <a:rPr lang="en-US" sz="2400" b="true">
                  <a:solidFill>
                    <a:srgbClr val="000000"/>
                  </a:solidFill>
                  <a:latin typeface="Canva Sans Bold"/>
                  <a:ea typeface="Canva Sans Bold"/>
                  <a:cs typeface="Canva Sans Bold"/>
                  <a:sym typeface="Canva Sans Bold"/>
                </a:rPr>
                <a:t>The system effectively converts speech to text using the Whisper model.</a:t>
              </a:r>
            </a:p>
            <a:p>
              <a:pPr algn="ctr">
                <a:lnSpc>
                  <a:spcPts val="3359"/>
                </a:lnSpc>
              </a:pPr>
            </a:p>
            <a:p>
              <a:pPr algn="ctr">
                <a:lnSpc>
                  <a:spcPts val="3359"/>
                </a:lnSpc>
              </a:pPr>
              <a:r>
                <a:rPr lang="en-US" sz="2400" b="true">
                  <a:solidFill>
                    <a:srgbClr val="000000"/>
                  </a:solidFill>
                  <a:latin typeface="Canva Sans Bold"/>
                  <a:ea typeface="Canva Sans Bold"/>
                  <a:cs typeface="Canva Sans Bold"/>
                  <a:sym typeface="Canva Sans Bold"/>
                </a:rPr>
                <a:t>Processing speed has been improved through audio segmentation.</a:t>
              </a:r>
            </a:p>
            <a:p>
              <a:pPr algn="ctr">
                <a:lnSpc>
                  <a:spcPts val="3359"/>
                </a:lnSpc>
              </a:pPr>
            </a:p>
            <a:p>
              <a:pPr algn="ctr">
                <a:lnSpc>
                  <a:spcPts val="3359"/>
                </a:lnSpc>
              </a:pPr>
              <a:r>
                <a:rPr lang="en-US" sz="2400" b="true">
                  <a:solidFill>
                    <a:srgbClr val="000000"/>
                  </a:solidFill>
                  <a:latin typeface="Canva Sans Bold"/>
                  <a:ea typeface="Canva Sans Bold"/>
                  <a:cs typeface="Canva Sans Bold"/>
                  <a:sym typeface="Canva Sans Bold"/>
                </a:rPr>
                <a:t>Future work will focus on enhancing accuracy and speed.</a:t>
              </a:r>
            </a:p>
            <a:p>
              <a:pPr algn="ctr">
                <a:lnSpc>
                  <a:spcPts val="3359"/>
                </a:lnSpc>
              </a:pPr>
            </a:p>
            <a:p>
              <a:pPr algn="ctr" rtl="true">
                <a:lnSpc>
                  <a:spcPts val="3359"/>
                </a:lnSpc>
              </a:pPr>
            </a:p>
            <a:p>
              <a:pPr algn="ctr" rtl="true">
                <a:lnSpc>
                  <a:spcPts val="3359"/>
                </a:lnSpc>
              </a:pPr>
            </a:p>
            <a:p>
              <a:pPr algn="ctr">
                <a:lnSpc>
                  <a:spcPts val="33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543721" y="933450"/>
            <a:ext cx="920055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37785"/>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72215" y="1900708"/>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DAGmsMgF7oQ</dc:identifier>
  <dcterms:modified xsi:type="dcterms:W3CDTF">2011-08-01T06:04:30Z</dcterms:modified>
  <cp:revision>1</cp:revision>
  <dc:title>Grey White Simple Modern Thesis Defense Presentation </dc:title>
</cp:coreProperties>
</file>